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0"/>
  </p:notesMasterIdLst>
  <p:handoutMasterIdLst>
    <p:handoutMasterId r:id="rId81"/>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403" r:id="rId15"/>
    <p:sldId id="419" r:id="rId16"/>
    <p:sldId id="344" r:id="rId17"/>
    <p:sldId id="345" r:id="rId18"/>
    <p:sldId id="346" r:id="rId19"/>
    <p:sldId id="420" r:id="rId20"/>
    <p:sldId id="350" r:id="rId21"/>
    <p:sldId id="351" r:id="rId22"/>
    <p:sldId id="352" r:id="rId23"/>
    <p:sldId id="353" r:id="rId24"/>
    <p:sldId id="348" r:id="rId25"/>
    <p:sldId id="349" r:id="rId26"/>
    <p:sldId id="399" r:id="rId27"/>
    <p:sldId id="354" r:id="rId28"/>
    <p:sldId id="400" r:id="rId29"/>
    <p:sldId id="356" r:id="rId30"/>
    <p:sldId id="404" r:id="rId31"/>
    <p:sldId id="358" r:id="rId32"/>
    <p:sldId id="359" r:id="rId33"/>
    <p:sldId id="360" r:id="rId34"/>
    <p:sldId id="361" r:id="rId35"/>
    <p:sldId id="362" r:id="rId36"/>
    <p:sldId id="405" r:id="rId37"/>
    <p:sldId id="365" r:id="rId38"/>
    <p:sldId id="411" r:id="rId39"/>
    <p:sldId id="412" r:id="rId40"/>
    <p:sldId id="413" r:id="rId41"/>
    <p:sldId id="364" r:id="rId42"/>
    <p:sldId id="414" r:id="rId43"/>
    <p:sldId id="363" r:id="rId44"/>
    <p:sldId id="367" r:id="rId45"/>
    <p:sldId id="407" r:id="rId46"/>
    <p:sldId id="408" r:id="rId47"/>
    <p:sldId id="368" r:id="rId48"/>
    <p:sldId id="369" r:id="rId49"/>
    <p:sldId id="371" r:id="rId50"/>
    <p:sldId id="415" r:id="rId51"/>
    <p:sldId id="416" r:id="rId52"/>
    <p:sldId id="374" r:id="rId53"/>
    <p:sldId id="375" r:id="rId54"/>
    <p:sldId id="376" r:id="rId55"/>
    <p:sldId id="377" r:id="rId56"/>
    <p:sldId id="378" r:id="rId57"/>
    <p:sldId id="379" r:id="rId58"/>
    <p:sldId id="410" r:id="rId59"/>
    <p:sldId id="380" r:id="rId60"/>
    <p:sldId id="381" r:id="rId61"/>
    <p:sldId id="382" r:id="rId62"/>
    <p:sldId id="409" r:id="rId63"/>
    <p:sldId id="383" r:id="rId64"/>
    <p:sldId id="384" r:id="rId65"/>
    <p:sldId id="398" r:id="rId66"/>
    <p:sldId id="385" r:id="rId67"/>
    <p:sldId id="386" r:id="rId68"/>
    <p:sldId id="387" r:id="rId69"/>
    <p:sldId id="388" r:id="rId70"/>
    <p:sldId id="389" r:id="rId71"/>
    <p:sldId id="390" r:id="rId72"/>
    <p:sldId id="391" r:id="rId73"/>
    <p:sldId id="392" r:id="rId74"/>
    <p:sldId id="393" r:id="rId75"/>
    <p:sldId id="394" r:id="rId76"/>
    <p:sldId id="395" r:id="rId77"/>
    <p:sldId id="396" r:id="rId78"/>
    <p:sldId id="417" r:id="rId79"/>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autoAdjust="0"/>
    <p:restoredTop sz="94635"/>
  </p:normalViewPr>
  <p:slideViewPr>
    <p:cSldViewPr snapToGrid="0">
      <p:cViewPr varScale="1">
        <p:scale>
          <a:sx n="70" d="100"/>
          <a:sy n="70" d="100"/>
        </p:scale>
        <p:origin x="835" y="53"/>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089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00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66</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76</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78</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dirty="0"/>
              <a:t>Example of SJF</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49"/>
            <a:ext cx="7788048" cy="4594679"/>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6</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8</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7</a:t>
            </a:r>
          </a:p>
          <a:p>
            <a:pPr>
              <a:lnSpc>
                <a:spcPct val="90000"/>
              </a:lnSpc>
              <a:buFont typeface="Monotype Sorts" pitchFamily="-84" charset="2"/>
              <a:buNone/>
              <a:tabLst>
                <a:tab pos="3028950" algn="ctr"/>
                <a:tab pos="4633913" algn="ctr"/>
              </a:tabLst>
            </a:pPr>
            <a:r>
              <a:rPr lang="en-US" altLang="en-US" i="1" baseline="-25000" dirty="0"/>
              <a:t>                                                                    </a:t>
            </a:r>
            <a:r>
              <a:rPr lang="en-US" altLang="en-US" i="1" dirty="0"/>
              <a:t>P</a:t>
            </a:r>
            <a:r>
              <a:rPr lang="en-US" altLang="en-US" i="1" baseline="-25000" dirty="0"/>
              <a:t>4	 </a:t>
            </a:r>
            <a:r>
              <a:rPr lang="en-US" altLang="en-US" dirty="0"/>
              <a:t>3</a:t>
            </a:r>
          </a:p>
          <a:p>
            <a:pPr>
              <a:lnSpc>
                <a:spcPct val="90000"/>
              </a:lnSpc>
              <a:buFont typeface="Monotype Sorts" pitchFamily="-84" charset="2"/>
              <a:buNone/>
              <a:tabLst>
                <a:tab pos="3028950" algn="ctr"/>
                <a:tab pos="4633913" algn="ctr"/>
              </a:tabLst>
            </a:pPr>
            <a:endParaRPr lang="en-US" altLang="en-US" i="1" baseline="-25000" dirty="0"/>
          </a:p>
          <a:p>
            <a:pPr>
              <a:lnSpc>
                <a:spcPct val="90000"/>
              </a:lnSpc>
              <a:tabLst>
                <a:tab pos="3028950" algn="ctr"/>
                <a:tab pos="4633913" algn="ctr"/>
              </a:tabLst>
            </a:pPr>
            <a:r>
              <a:rPr lang="en-US" altLang="en-US" dirty="0"/>
              <a:t>SJF scheduling chart</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marL="0" indent="0">
              <a:lnSpc>
                <a:spcPct val="90000"/>
              </a:lnSpc>
              <a:buNone/>
              <a:tabLst>
                <a:tab pos="3028950" algn="ctr"/>
                <a:tab pos="4633913" algn="ctr"/>
              </a:tabLst>
            </a:pPr>
            <a:endParaRPr lang="en-US" altLang="en-US" dirty="0"/>
          </a:p>
          <a:p>
            <a:pPr>
              <a:lnSpc>
                <a:spcPct val="90000"/>
              </a:lnSpc>
              <a:tabLst>
                <a:tab pos="3028950" algn="ctr"/>
                <a:tab pos="4633913" algn="ctr"/>
              </a:tabLst>
            </a:pPr>
            <a:r>
              <a:rPr lang="en-US" altLang="en-US" dirty="0"/>
              <a:t>Average waiting time = (3 + 16 + 9 + 0) / 4 = 7</a:t>
            </a:r>
          </a:p>
        </p:txBody>
      </p:sp>
      <p:pic>
        <p:nvPicPr>
          <p:cNvPr id="5" name="Picture 1">
            <a:extLst>
              <a:ext uri="{FF2B5EF4-FFF2-40B4-BE49-F238E27FC236}">
                <a16:creationId xmlns:a16="http://schemas.microsoft.com/office/drawing/2014/main" id="{DADC6AF8-4597-4452-983E-FCBE4FEE1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52" y="3755574"/>
            <a:ext cx="6093760" cy="8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2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7475"/>
          <a:ext cx="4427537" cy="1254125"/>
        </p:xfrm>
        <a:graphic>
          <a:graphicData uri="http://schemas.openxmlformats.org/presentationml/2006/ole">
            <mc:AlternateContent xmlns:mc="http://schemas.openxmlformats.org/markup-compatibility/2006">
              <mc:Choice xmlns:v="urn:schemas-microsoft-com:vml" Requires="v">
                <p:oleObj spid="_x0000_s31804"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2657475"/>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13022" y="3886198"/>
            <a:ext cx="24511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predecessor  term has less weight than its successor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776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 (FCFS)</a:t>
            </a:r>
          </a:p>
          <a:p>
            <a:pPr lvl="1"/>
            <a:r>
              <a:rPr lang="en-US" altLang="en-US" i="1" dirty="0">
                <a:sym typeface="Symbol" panose="05050102010706020507" pitchFamily="18" charset="2"/>
              </a:rPr>
              <a:t>q </a:t>
            </a:r>
            <a:r>
              <a:rPr lang="en-US" altLang="en-US" dirty="0">
                <a:sym typeface="Symbol" panose="05050102010706020507" pitchFamily="18" charset="2"/>
              </a:rPr>
              <a:t>small  RR</a:t>
            </a:r>
          </a:p>
          <a:p>
            <a:r>
              <a:rPr lang="en-US" altLang="en-US" dirty="0">
                <a:sym typeface="Symbol" panose="05050102010706020507" pitchFamily="18" charset="2"/>
              </a:rPr>
              <a:t>Note that q must be large with respect to context switch, otherwise overhead is too high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13360</TotalTime>
  <Words>4533</Words>
  <Application>Microsoft Office PowerPoint</Application>
  <PresentationFormat>On-screen Show (4:3)</PresentationFormat>
  <Paragraphs>598</Paragraphs>
  <Slides>78</Slides>
  <Notes>62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9"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259</cp:revision>
  <cp:lastPrinted>2013-09-10T17:57:57Z</cp:lastPrinted>
  <dcterms:created xsi:type="dcterms:W3CDTF">2011-01-13T23:43:38Z</dcterms:created>
  <dcterms:modified xsi:type="dcterms:W3CDTF">2022-03-13T16:31:54Z</dcterms:modified>
</cp:coreProperties>
</file>